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6" r:id="rId2"/>
    <p:sldId id="256" r:id="rId3"/>
    <p:sldId id="258" r:id="rId4"/>
    <p:sldId id="259" r:id="rId5"/>
    <p:sldId id="261" r:id="rId6"/>
    <p:sldId id="260" r:id="rId7"/>
    <p:sldId id="267" r:id="rId8"/>
    <p:sldId id="262" r:id="rId9"/>
    <p:sldId id="264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  <p:sldId id="285" r:id="rId23"/>
    <p:sldId id="293" r:id="rId24"/>
    <p:sldId id="287" r:id="rId25"/>
    <p:sldId id="295" r:id="rId26"/>
    <p:sldId id="294" r:id="rId27"/>
    <p:sldId id="278" r:id="rId28"/>
    <p:sldId id="279" r:id="rId29"/>
    <p:sldId id="280" r:id="rId30"/>
    <p:sldId id="281" r:id="rId31"/>
    <p:sldId id="282" r:id="rId32"/>
    <p:sldId id="299" r:id="rId33"/>
    <p:sldId id="302" r:id="rId34"/>
    <p:sldId id="301" r:id="rId35"/>
    <p:sldId id="308" r:id="rId36"/>
    <p:sldId id="300" r:id="rId37"/>
    <p:sldId id="304" r:id="rId38"/>
    <p:sldId id="303" r:id="rId39"/>
    <p:sldId id="305" r:id="rId40"/>
    <p:sldId id="306" r:id="rId41"/>
    <p:sldId id="307" r:id="rId42"/>
    <p:sldId id="316" r:id="rId43"/>
    <p:sldId id="317" r:id="rId44"/>
    <p:sldId id="312" r:id="rId45"/>
    <p:sldId id="313" r:id="rId46"/>
    <p:sldId id="314" r:id="rId47"/>
    <p:sldId id="291" r:id="rId48"/>
    <p:sldId id="296" r:id="rId49"/>
    <p:sldId id="297" r:id="rId50"/>
    <p:sldId id="298" r:id="rId51"/>
    <p:sldId id="257" r:id="rId52"/>
  </p:sldIdLst>
  <p:sldSz cx="9144000" cy="6858000" type="screen4x3"/>
  <p:notesSz cx="6858000" cy="9212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>
        <p:scale>
          <a:sx n="100" d="100"/>
          <a:sy n="100" d="100"/>
        </p:scale>
        <p:origin x="-195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7EF7-97E3-4DCD-9D2F-914FA6746F2F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0563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5825"/>
            <a:ext cx="5486400" cy="414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4936-E1FC-4EFE-9EF3-8C34D460B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88D2-9CEB-41F8-B082-90DE1788F9CE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0588-C8D3-45CB-B76B-F77AAB989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sis.com/cgi-bin/cgiwrap/umosis/swp/params/ibm-65/v08a_10lprfe_9lb_30_01_00-params.tx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rketplaceofideas.com/wp-content/uploads/2014/10/Ranganathan_Desikachari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rketplaceofideas.com/wp-content/uploads/2014/10/musicer_thesis_berk1.pdf" TargetMode="External"/><Relationship Id="rId2" Type="http://schemas.openxmlformats.org/officeDocument/2006/relationships/hyperlink" Target="http://www.amarketplaceofideas.com/wp-content/uploads/2014/10/Ranganathan_Desikachari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va-portal.org/smash/get/diva2:348191/FULLTEXT01.pdf" TargetMode="External"/><Relationship Id="rId5" Type="http://schemas.openxmlformats.org/officeDocument/2006/relationships/hyperlink" Target="http://cc.ee.ntu.edu.tw/~jrilee/course/COMMIC08/CommIC_07.pdf" TargetMode="External"/><Relationship Id="rId4" Type="http://schemas.openxmlformats.org/officeDocument/2006/relationships/hyperlink" Target="https://www.youtube.com/watch?v=fXIeJVZnoa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Part 01: Proposal and Overview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-Flip-Flop-Voltage-WaveFor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1" y="0"/>
            <a:ext cx="7238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Latch 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FET 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FET Source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Input 500MHz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Tail Gate 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Tail Drain 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Latch Current Switching</a:t>
            </a:r>
            <a:endParaRPr lang="en-US" dirty="0"/>
          </a:p>
        </p:txBody>
      </p:sp>
      <p:pic>
        <p:nvPicPr>
          <p:cNvPr id="4" name="Picture 3" descr="Latch-Current-Switch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477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from </a:t>
            </a:r>
            <a:r>
              <a:rPr lang="en-US" dirty="0" err="1" smtClean="0"/>
              <a:t>Clk</a:t>
            </a:r>
            <a:r>
              <a:rPr lang="en-US" dirty="0" smtClean="0"/>
              <a:t>- alternates flow through latch transistors</a:t>
            </a:r>
          </a:p>
          <a:p>
            <a:endParaRPr lang="en-US" dirty="0" smtClean="0"/>
          </a:p>
          <a:p>
            <a:r>
              <a:rPr lang="en-US" dirty="0" smtClean="0"/>
              <a:t>NOTE:  2 clock cycles required for valid data to show up on D flip flop output divider circuit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CML Gate Examples</a:t>
            </a:r>
            <a:endParaRPr lang="en-US" dirty="0"/>
          </a:p>
        </p:txBody>
      </p:sp>
      <p:pic>
        <p:nvPicPr>
          <p:cNvPr id="4" name="Picture 3" descr="CML-Gate-Examp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8072502" cy="33387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Implementation Example</a:t>
            </a:r>
            <a:endParaRPr lang="en-US" dirty="0"/>
          </a:p>
        </p:txBody>
      </p:sp>
      <p:pic>
        <p:nvPicPr>
          <p:cNvPr id="4" name="Picture 3" descr="CML-Logic-G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775" y="1600200"/>
            <a:ext cx="7492178" cy="4692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 err="1" smtClean="0"/>
              <a:t>Nand</a:t>
            </a:r>
            <a:r>
              <a:rPr lang="en-US" dirty="0" smtClean="0"/>
              <a:t> Or Nor Topology Design</a:t>
            </a:r>
            <a:endParaRPr lang="en-US" dirty="0"/>
          </a:p>
        </p:txBody>
      </p:sp>
      <p:pic>
        <p:nvPicPr>
          <p:cNvPr id="4" name="Picture 3" descr="And-Nand-Or-N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391336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Part03: Analysis of CML Bias / Design / Logic Levels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14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Differential pair input range </a:t>
            </a:r>
          </a:p>
        </p:txBody>
      </p:sp>
      <p:pic>
        <p:nvPicPr>
          <p:cNvPr id="5" name="Picture 4" descr="Diff-Pair-Input-Range-W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324600" cy="44006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Inversion Diff Pair Input Range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62400" y="5715000"/>
          <a:ext cx="1244600" cy="749300"/>
        </p:xfrm>
        <a:graphic>
          <a:graphicData uri="http://schemas.openxmlformats.org/presentationml/2006/ole">
            <p:oleObj spid="_x0000_s2050" name="Equation" r:id="rId3" imgW="1244520" imgH="749160" progId="Equation.3">
              <p:embed/>
            </p:oleObj>
          </a:graphicData>
        </a:graphic>
      </p:graphicFrame>
      <p:pic>
        <p:nvPicPr>
          <p:cNvPr id="5" name="Picture 4" descr="Diff-Pair-Input-Range-S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8476734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81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Page 253 </a:t>
            </a:r>
            <a:r>
              <a:rPr lang="en-US" dirty="0" err="1" smtClean="0"/>
              <a:t>Galup</a:t>
            </a:r>
            <a:r>
              <a:rPr lang="en-US" dirty="0" smtClean="0"/>
              <a:t>/Schneider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High Diff Pair Common Mode of Output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10400" y="2438400"/>
          <a:ext cx="2133600" cy="2786062"/>
        </p:xfrm>
        <a:graphic>
          <a:graphicData uri="http://schemas.openxmlformats.org/presentationml/2006/ole">
            <p:oleObj spid="_x0000_s31746" name="Equation" r:id="rId3" imgW="1955520" imgH="2844720" progId="Equation.3">
              <p:embed/>
            </p:oleObj>
          </a:graphicData>
        </a:graphic>
      </p:graphicFrame>
      <p:pic>
        <p:nvPicPr>
          <p:cNvPr id="9" name="Picture 8" descr="Common-Mode-Output-Schemat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676400"/>
            <a:ext cx="6477000" cy="39830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Common Mode Limits</a:t>
            </a:r>
            <a:endParaRPr lang="en-US" dirty="0"/>
          </a:p>
        </p:txBody>
      </p:sp>
      <p:pic>
        <p:nvPicPr>
          <p:cNvPr id="4" name="Picture 3" descr="Common-Mode-Output-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45" y="1447800"/>
            <a:ext cx="8153563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838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Assume transistors to be in saturation under all conditions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Lower differential pair – Upper limit on common mode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9600" y="1752600"/>
          <a:ext cx="190500" cy="228600"/>
        </p:xfrm>
        <a:graphic>
          <a:graphicData uri="http://schemas.openxmlformats.org/presentationml/2006/ole">
            <p:oleObj spid="_x0000_s33794" name="Equation" r:id="rId4" imgW="190440" imgH="19044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371600" y="3048000"/>
          <a:ext cx="190500" cy="228600"/>
        </p:xfrm>
        <a:graphic>
          <a:graphicData uri="http://schemas.openxmlformats.org/presentationml/2006/ole">
            <p:oleObj spid="_x0000_s33795" name="Equation" r:id="rId5" imgW="190440" imgH="19044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133600" y="4191000"/>
          <a:ext cx="228600" cy="228600"/>
        </p:xfrm>
        <a:graphic>
          <a:graphicData uri="http://schemas.openxmlformats.org/presentationml/2006/ole">
            <p:oleObj spid="_x0000_s33796" name="Equation" r:id="rId6" imgW="190440" imgH="1904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19600" y="2438400"/>
          <a:ext cx="177800" cy="152400"/>
        </p:xfrm>
        <a:graphic>
          <a:graphicData uri="http://schemas.openxmlformats.org/presentationml/2006/ole">
            <p:oleObj spid="_x0000_s33797" name="Equation" r:id="rId7" imgW="177480" imgH="7596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371600" y="3886200"/>
          <a:ext cx="177800" cy="152400"/>
        </p:xfrm>
        <a:graphic>
          <a:graphicData uri="http://schemas.openxmlformats.org/presentationml/2006/ole">
            <p:oleObj spid="_x0000_s33798" name="Equation" r:id="rId8" imgW="177480" imgH="7596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2133600" y="5029200"/>
          <a:ext cx="177800" cy="152400"/>
        </p:xfrm>
        <a:graphic>
          <a:graphicData uri="http://schemas.openxmlformats.org/presentationml/2006/ole">
            <p:oleObj spid="_x0000_s33799" name="Equation" r:id="rId9" imgW="177480" imgH="7596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p:oleObj spid="_x0000_s33800" name="Equation" r:id="rId10" imgW="152280" imgH="31716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38600" y="2057400"/>
          <a:ext cx="444500" cy="317500"/>
        </p:xfrm>
        <a:graphic>
          <a:graphicData uri="http://schemas.openxmlformats.org/presentationml/2006/ole">
            <p:oleObj spid="_x0000_s33802" name="Equation" r:id="rId11" imgW="444240" imgH="31716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600200" y="3352800"/>
          <a:ext cx="609600" cy="330200"/>
        </p:xfrm>
        <a:graphic>
          <a:graphicData uri="http://schemas.openxmlformats.org/presentationml/2006/ole">
            <p:oleObj spid="_x0000_s33803" name="Equation" r:id="rId12" imgW="609480" imgH="33012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400300" y="4572000"/>
          <a:ext cx="1841500" cy="330200"/>
        </p:xfrm>
        <a:graphic>
          <a:graphicData uri="http://schemas.openxmlformats.org/presentationml/2006/ole">
            <p:oleObj spid="_x0000_s33804" name="Equation" r:id="rId13" imgW="1841400" imgH="330120" progId="Equation.3">
              <p:embed/>
            </p:oleObj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1066800" y="4724400"/>
          <a:ext cx="228600" cy="228600"/>
        </p:xfrm>
        <a:graphic>
          <a:graphicData uri="http://schemas.openxmlformats.org/presentationml/2006/ole">
            <p:oleObj spid="_x0000_s33805" name="Equation" r:id="rId14" imgW="190440" imgH="190440" progId="Equation.3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2209800" y="5410200"/>
          <a:ext cx="177800" cy="152400"/>
        </p:xfrm>
        <a:graphic>
          <a:graphicData uri="http://schemas.openxmlformats.org/presentationml/2006/ole">
            <p:oleObj spid="_x0000_s33806" name="Equation" r:id="rId15" imgW="177480" imgH="7596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295400" y="5029200"/>
          <a:ext cx="368300" cy="330200"/>
        </p:xfrm>
        <a:graphic>
          <a:graphicData uri="http://schemas.openxmlformats.org/presentationml/2006/ole">
            <p:oleObj spid="_x0000_s33807" name="Equation" r:id="rId16" imgW="368280" imgH="33012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28600" y="3276600"/>
          <a:ext cx="762000" cy="330200"/>
        </p:xfrm>
        <a:graphic>
          <a:graphicData uri="http://schemas.openxmlformats.org/presentationml/2006/ole">
            <p:oleObj spid="_x0000_s33808" name="Equation" r:id="rId17" imgW="761760" imgH="33012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28600" y="4648200"/>
          <a:ext cx="838200" cy="330200"/>
        </p:xfrm>
        <a:graphic>
          <a:graphicData uri="http://schemas.openxmlformats.org/presentationml/2006/ole">
            <p:oleObj spid="_x0000_s33809" name="Equation" r:id="rId18" imgW="838080" imgH="33012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Mode Limits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ph idx="1"/>
          </p:nvPr>
        </p:nvGraphicFramePr>
        <p:xfrm>
          <a:off x="1828800" y="1143000"/>
          <a:ext cx="5542347" cy="5262602"/>
        </p:xfrm>
        <a:graphic>
          <a:graphicData uri="http://schemas.openxmlformats.org/presentationml/2006/ole">
            <p:oleObj spid="_x0000_s34818" name="Equation" r:id="rId3" imgW="4787640" imgH="45464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685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differential pair – Upper limit on common mode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Dual Modulus </a:t>
            </a:r>
            <a:r>
              <a:rPr lang="en-US" dirty="0" err="1" smtClean="0"/>
              <a:t>Prescaler</a:t>
            </a:r>
            <a:r>
              <a:rPr lang="en-US" dirty="0" smtClean="0"/>
              <a:t> Using Current Mode Logic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590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2.5 GHz Operation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8/9 Dual Modulus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0.18uM BSIM 3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 Limits: Bottom Pair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differential pair – lower limit on common mode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1752600"/>
          <a:ext cx="5424488" cy="533400"/>
        </p:xfrm>
        <a:graphic>
          <a:graphicData uri="http://schemas.openxmlformats.org/presentationml/2006/ole">
            <p:oleObj spid="_x0000_s35842" name="Equation" r:id="rId3" imgW="3213000" imgH="33012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2743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it all together we can see the common mode of the lower pair can not be the same as the upper pair </a:t>
            </a:r>
            <a:endParaRPr 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143000" y="3886200"/>
          <a:ext cx="5895975" cy="382587"/>
        </p:xfrm>
        <a:graphic>
          <a:graphicData uri="http://schemas.openxmlformats.org/presentationml/2006/ole">
            <p:oleObj spid="_x0000_s35843" name="Equation" r:id="rId4" imgW="5092560" imgH="3301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4724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 when driving the lower differential pair a level shifter is required.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Output Swing Limit</a:t>
            </a:r>
            <a:endParaRPr lang="en-US" dirty="0"/>
          </a:p>
        </p:txBody>
      </p:sp>
      <p:pic>
        <p:nvPicPr>
          <p:cNvPr id="5" name="Picture 4" descr="Common-Mode-Output-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33400"/>
            <a:ext cx="8797819" cy="54102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 flipV="1">
          <a:off x="228600" y="2362200"/>
          <a:ext cx="406400" cy="368300"/>
        </p:xfrm>
        <a:graphic>
          <a:graphicData uri="http://schemas.openxmlformats.org/presentationml/2006/ole">
            <p:oleObj spid="_x0000_s32770" name="Equation" r:id="rId4" imgW="406080" imgH="3171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43000" y="1524000"/>
          <a:ext cx="1033462" cy="311150"/>
        </p:xfrm>
        <a:graphic>
          <a:graphicData uri="http://schemas.openxmlformats.org/presentationml/2006/ole">
            <p:oleObj spid="_x0000_s32772" name="Equation" r:id="rId5" imgW="1054080" imgH="3171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943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maintain saturation:</a:t>
            </a:r>
          </a:p>
          <a:p>
            <a:r>
              <a:rPr lang="en-US" dirty="0" smtClean="0"/>
              <a:t>See: Ref #1.P35, #3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p:oleObj spid="_x0000_s32773" name="Equation" r:id="rId6" imgW="152280" imgH="317160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429000" y="5943600"/>
          <a:ext cx="909637" cy="311150"/>
        </p:xfrm>
        <a:graphic>
          <a:graphicData uri="http://schemas.openxmlformats.org/presentationml/2006/ole">
            <p:oleObj spid="_x0000_s32774" name="Equation" r:id="rId7" imgW="927000" imgH="31716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91200" y="4267200"/>
          <a:ext cx="3162300" cy="2387600"/>
        </p:xfrm>
        <a:graphic>
          <a:graphicData uri="http://schemas.openxmlformats.org/presentationml/2006/ole">
            <p:oleObj spid="_x0000_s32775" name="Equation" r:id="rId8" imgW="3162240" imgH="223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 3A: Hand Design: Things we need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58139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Signal FETs L – Minimum length for maximum speed </a:t>
            </a:r>
          </a:p>
          <a:p>
            <a:r>
              <a:rPr lang="en-US" sz="2600" dirty="0" smtClean="0"/>
              <a:t>Signal FETs W – Simple low frequency analysis using interface criteria</a:t>
            </a:r>
          </a:p>
          <a:p>
            <a:r>
              <a:rPr lang="en-US" sz="2600" dirty="0" smtClean="0"/>
              <a:t>Current Source FET – L, W</a:t>
            </a:r>
          </a:p>
          <a:p>
            <a:r>
              <a:rPr lang="en-US" sz="2600" dirty="0" smtClean="0"/>
              <a:t>Tail Current – Assume a nominal value and optimize performance</a:t>
            </a:r>
          </a:p>
          <a:p>
            <a:r>
              <a:rPr lang="en-US" sz="2600" dirty="0" smtClean="0"/>
              <a:t>Swing</a:t>
            </a:r>
          </a:p>
          <a:p>
            <a:r>
              <a:rPr lang="en-US" sz="2600" dirty="0" smtClean="0"/>
              <a:t>Load Resistance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 Design Swing, Signal FET W &amp; 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As previously cover swing should be on the order of </a:t>
            </a:r>
            <a:r>
              <a:rPr lang="en-US" sz="2400" dirty="0" err="1" smtClean="0"/>
              <a:t>Vt</a:t>
            </a:r>
            <a:endParaRPr lang="en-US" sz="2400" dirty="0" smtClean="0"/>
          </a:p>
          <a:p>
            <a:r>
              <a:rPr lang="en-US" sz="2400" dirty="0" smtClean="0"/>
              <a:t>Choose 0.6V  </a:t>
            </a:r>
          </a:p>
          <a:p>
            <a:r>
              <a:rPr lang="en-US" sz="2400" dirty="0" smtClean="0"/>
              <a:t>Calculate required width of signal FET using inversion level required to have full current drive + gate over drive </a:t>
            </a:r>
          </a:p>
          <a:p>
            <a:r>
              <a:rPr lang="en-US" sz="2400" dirty="0" smtClean="0"/>
              <a:t>Use gate over drive of 0.300V to insure adequate input drive. </a:t>
            </a:r>
          </a:p>
          <a:p>
            <a:r>
              <a:rPr lang="en-US" sz="2400" dirty="0" smtClean="0"/>
              <a:t>Thus </a:t>
            </a:r>
            <a:r>
              <a:rPr lang="en-US" sz="2400" dirty="0" err="1" smtClean="0"/>
              <a:t>Vid</a:t>
            </a:r>
            <a:r>
              <a:rPr lang="en-US" sz="2400" dirty="0" smtClean="0"/>
              <a:t>=~0.300V </a:t>
            </a:r>
            <a:endParaRPr lang="en-US" dirty="0" smtClean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590800" y="3276600"/>
          <a:ext cx="3073400" cy="1981200"/>
        </p:xfrm>
        <a:graphic>
          <a:graphicData uri="http://schemas.openxmlformats.org/presentationml/2006/ole">
            <p:oleObj spid="_x0000_s36866" name="Equation" r:id="rId3" imgW="3073320" imgH="19810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410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</a:t>
            </a:r>
            <a:r>
              <a:rPr lang="en-US" dirty="0" err="1" smtClean="0"/>
              <a:t>Ispecific</a:t>
            </a:r>
            <a:r>
              <a:rPr lang="en-US" dirty="0" smtClean="0"/>
              <a:t> of unit width = 1uM is ~2uAmp use W=2uM</a:t>
            </a:r>
          </a:p>
          <a:p>
            <a:endParaRPr lang="en-US" dirty="0" smtClean="0"/>
          </a:p>
          <a:p>
            <a:r>
              <a:rPr lang="en-US" dirty="0" smtClean="0"/>
              <a:t>(See Appendix 1 for extraction of MOSFET parameters </a:t>
            </a:r>
            <a:r>
              <a:rPr lang="en-US" dirty="0" err="1" smtClean="0"/>
              <a:t>Vt</a:t>
            </a:r>
            <a:r>
              <a:rPr lang="en-US" dirty="0" smtClean="0"/>
              <a:t>, </a:t>
            </a:r>
            <a:r>
              <a:rPr lang="en-US" dirty="0" err="1" smtClean="0"/>
              <a:t>Ispecific</a:t>
            </a:r>
            <a:r>
              <a:rPr lang="en-US" dirty="0" smtClean="0"/>
              <a:t> and n the slope factor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 Design: Output == Input</a:t>
            </a:r>
            <a:endParaRPr lang="en-US" dirty="0"/>
          </a:p>
        </p:txBody>
      </p:sp>
      <p:pic>
        <p:nvPicPr>
          <p:cNvPr id="4" name="Picture 3" descr="HandDesign_Input-Output-Interf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90600"/>
            <a:ext cx="7772400" cy="435880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5486400"/>
            <a:ext cx="2209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Resistive Loads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81400" y="5562600"/>
          <a:ext cx="1651000" cy="1130300"/>
        </p:xfrm>
        <a:graphic>
          <a:graphicData uri="http://schemas.openxmlformats.org/presentationml/2006/ole">
            <p:oleObj spid="_x0000_s38914" name="Equation" r:id="rId4" imgW="1650960" imgH="1130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Hand Design: Current Source Tail MOSFET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Assume tail </a:t>
            </a:r>
            <a:r>
              <a:rPr lang="en-US" dirty="0" err="1" smtClean="0"/>
              <a:t>Vds</a:t>
            </a:r>
            <a:r>
              <a:rPr lang="en-US" dirty="0" smtClean="0"/>
              <a:t> = 0.350V well into saturation region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Ltail</a:t>
            </a:r>
            <a:r>
              <a:rPr lang="en-US" dirty="0" smtClean="0"/>
              <a:t> = 10 x </a:t>
            </a:r>
            <a:r>
              <a:rPr lang="en-US" dirty="0" err="1" smtClean="0"/>
              <a:t>Lmin</a:t>
            </a:r>
            <a:r>
              <a:rPr lang="en-US" dirty="0" smtClean="0"/>
              <a:t>  for the tail impedance to be large compared to signal FET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1752600"/>
          <a:ext cx="6604000" cy="4953000"/>
        </p:xfrm>
        <a:graphic>
          <a:graphicData uri="http://schemas.openxmlformats.org/presentationml/2006/ole">
            <p:oleObj spid="_x0000_s37891" name="Equation" r:id="rId3" imgW="7721280" imgH="5790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Hand Design MOSFET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Signal FET Width = 2uM</a:t>
            </a:r>
          </a:p>
          <a:p>
            <a:r>
              <a:rPr lang="en-US" sz="2400" dirty="0" smtClean="0"/>
              <a:t>Signal FET Length=0.065uM  ( Minimum ) </a:t>
            </a:r>
          </a:p>
          <a:p>
            <a:r>
              <a:rPr lang="en-US" sz="2400" dirty="0" smtClean="0"/>
              <a:t>Tail FET Width = 10uM</a:t>
            </a:r>
          </a:p>
          <a:p>
            <a:r>
              <a:rPr lang="en-US" sz="2400" dirty="0" smtClean="0"/>
              <a:t>Tail FET Length=0.66uM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Increasing Tail FET width &amp; Length will probably more than this will probably run against increasing capacitance and not provide more benefit. 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 04: Simulation: D Flip Flop in IBM 65nm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MOSIS: IBM-Fishkill 65nm SPICE FILE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 Flip Flop Optimization</a:t>
            </a:r>
            <a:endParaRPr lang="en-US" dirty="0"/>
          </a:p>
        </p:txBody>
      </p:sp>
      <p:pic>
        <p:nvPicPr>
          <p:cNvPr id="4" name="Picture 3" descr="D-Flip-Flop-Optimization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868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Parameters</a:t>
            </a:r>
            <a:endParaRPr lang="en-US" dirty="0"/>
          </a:p>
        </p:txBody>
      </p:sp>
      <p:pic>
        <p:nvPicPr>
          <p:cNvPr id="4" name="Picture 3" descr="D-Flip-Flop-Optimization-Paramet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556" y="1371600"/>
            <a:ext cx="3554020" cy="3206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-9-Prescaler-Logic-Block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457200"/>
            <a:ext cx="4800600" cy="602599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Slow 200MHz Waveforms to see the transients</a:t>
            </a:r>
            <a:endParaRPr lang="en-US" sz="3200" dirty="0"/>
          </a:p>
        </p:txBody>
      </p:sp>
      <p:pic>
        <p:nvPicPr>
          <p:cNvPr id="4" name="Picture 3" descr="D-FF-CLK-Out-Voltage-W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38479" cy="419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Minimum time to start divider is 1 rising + 1 falling edge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glitches are at clock cross over where there is a tail current spike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Vswing</a:t>
            </a:r>
            <a:r>
              <a:rPr lang="en-US" dirty="0" smtClean="0"/>
              <a:t>=0.6V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Fin=200 MHz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 At 2.5 GHz</a:t>
            </a:r>
            <a:endParaRPr lang="en-US" dirty="0"/>
          </a:p>
        </p:txBody>
      </p:sp>
      <p:pic>
        <p:nvPicPr>
          <p:cNvPr id="4" name="Picture 3" descr="D-FF-CLK-Out-Voltage-2500M-W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610599" cy="432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410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Vswing</a:t>
            </a:r>
            <a:r>
              <a:rPr lang="en-US" dirty="0" smtClean="0"/>
              <a:t>=0.8V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Fin=2.5GHz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Divider start up takes more time clock cycles than 200MHz.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Startup does not appear to be affected by swing once above a </a:t>
            </a:r>
            <a:r>
              <a:rPr lang="en-US" smtClean="0"/>
              <a:t>certain level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 Flip Flop Optimization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Power is independent of frequency</a:t>
            </a:r>
          </a:p>
          <a:p>
            <a:r>
              <a:rPr lang="en-US" sz="2000" dirty="0" smtClean="0"/>
              <a:t>Power is independent of swing</a:t>
            </a:r>
          </a:p>
          <a:p>
            <a:r>
              <a:rPr lang="en-US" sz="2000" dirty="0" smtClean="0"/>
              <a:t>Power consumption = </a:t>
            </a:r>
            <a:r>
              <a:rPr lang="en-US" sz="2000" dirty="0" err="1" smtClean="0"/>
              <a:t>Vdd</a:t>
            </a:r>
            <a:r>
              <a:rPr lang="en-US" sz="2000" dirty="0" smtClean="0"/>
              <a:t> * </a:t>
            </a:r>
            <a:r>
              <a:rPr lang="en-US" sz="2000" dirty="0" err="1" smtClean="0"/>
              <a:t>Itail</a:t>
            </a:r>
            <a:r>
              <a:rPr lang="en-US" sz="2000" dirty="0" smtClean="0"/>
              <a:t> * </a:t>
            </a:r>
            <a:r>
              <a:rPr lang="en-US" sz="2000" dirty="0" err="1" smtClean="0"/>
              <a:t>NumTails</a:t>
            </a:r>
            <a:endParaRPr lang="en-US" sz="2000" dirty="0" smtClean="0"/>
          </a:p>
          <a:p>
            <a:r>
              <a:rPr lang="en-US" sz="2000" dirty="0" smtClean="0"/>
              <a:t>Output waveform had better rise time for lower swing</a:t>
            </a:r>
          </a:p>
          <a:p>
            <a:pPr lvl="1"/>
            <a:r>
              <a:rPr lang="en-US" sz="1600" dirty="0" smtClean="0"/>
              <a:t>However did not work when used with higher assembly</a:t>
            </a:r>
          </a:p>
          <a:p>
            <a:r>
              <a:rPr lang="en-US" sz="2000" dirty="0" smtClean="0"/>
              <a:t>Changes in signal MOSFET widths resulted in small changes in rise time</a:t>
            </a:r>
          </a:p>
          <a:p>
            <a:pPr lvl="1"/>
            <a:r>
              <a:rPr lang="en-US" sz="1600" dirty="0" smtClean="0"/>
              <a:t>Going to Wt = Wm = 1u might be slightly better.  </a:t>
            </a:r>
          </a:p>
          <a:p>
            <a:pPr lvl="1"/>
            <a:r>
              <a:rPr lang="en-US" sz="1600" dirty="0" smtClean="0"/>
              <a:t>Much narrower or much wider resulted in worse rise times </a:t>
            </a:r>
          </a:p>
          <a:p>
            <a:r>
              <a:rPr lang="en-US" sz="2000" dirty="0" smtClean="0"/>
              <a:t>Works over -40 to +80 C</a:t>
            </a:r>
          </a:p>
          <a:p>
            <a:pPr lvl="1"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5: Block Build Up</a:t>
            </a:r>
            <a:endParaRPr lang="en-US" sz="2800" dirty="0"/>
          </a:p>
        </p:txBody>
      </p:sp>
      <p:pic>
        <p:nvPicPr>
          <p:cNvPr id="5" name="Picture 4" descr="Prescaler_8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248400" cy="3323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495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Modulus = 8/9 </a:t>
            </a:r>
            <a:r>
              <a:rPr lang="en-US" dirty="0" err="1" smtClean="0"/>
              <a:t>Prescaler</a:t>
            </a:r>
            <a:r>
              <a:rPr lang="en-US" dirty="0" smtClean="0"/>
              <a:t>  ( See Ref 5 )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953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2/3 </a:t>
            </a:r>
            <a:r>
              <a:rPr lang="en-US" dirty="0" err="1" smtClean="0"/>
              <a:t>Prescaler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Flip Flop in /2 configuration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 input OR gate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caler_2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705600" cy="39294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Sub-block: Modulus 2/3 </a:t>
            </a:r>
            <a:r>
              <a:rPr lang="en-US" sz="2800" dirty="0" err="1" smtClean="0"/>
              <a:t>Prescaler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953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 Flip Flop in /2 configuration with merged AND gate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 input OR gate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Ref 6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caler_2-3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543800" cy="3791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Sub-block: Modulus 2/3 </a:t>
            </a:r>
            <a:r>
              <a:rPr lang="en-US" sz="2800" dirty="0" err="1" smtClean="0"/>
              <a:t>Prescaler</a:t>
            </a:r>
            <a:r>
              <a:rPr lang="en-US" sz="2800" dirty="0" smtClean="0"/>
              <a:t> – Schematic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AND gate is merged into FF3 sub block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 input OR gate is not merged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 Flip Flop with Merged AND gate</a:t>
            </a:r>
            <a:endParaRPr lang="en-US" sz="2800" dirty="0"/>
          </a:p>
        </p:txBody>
      </p:sp>
      <p:pic>
        <p:nvPicPr>
          <p:cNvPr id="4" name="Picture 3" descr="FF3-V2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563392" cy="430551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Block : 3 Input OR gate</a:t>
            </a:r>
            <a:endParaRPr lang="en-US" sz="2800" dirty="0"/>
          </a:p>
        </p:txBody>
      </p:sp>
      <p:pic>
        <p:nvPicPr>
          <p:cNvPr id="5" name="Picture 4" descr="Or-3-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914400"/>
            <a:ext cx="5009790" cy="482274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Block : 2 Input OR gate</a:t>
            </a:r>
            <a:endParaRPr lang="en-US" sz="2800" dirty="0"/>
          </a:p>
        </p:txBody>
      </p:sp>
      <p:pic>
        <p:nvPicPr>
          <p:cNvPr id="5" name="Picture 4" descr="Or-2-Input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6553200" cy="53314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Modulus = 8/9 </a:t>
            </a:r>
            <a:r>
              <a:rPr lang="en-US" sz="2800" dirty="0" err="1" smtClean="0"/>
              <a:t>Prescaler</a:t>
            </a:r>
            <a:r>
              <a:rPr lang="en-US" sz="2800" dirty="0" smtClean="0"/>
              <a:t> Schematic</a:t>
            </a:r>
            <a:endParaRPr lang="en-US" sz="2800" dirty="0"/>
          </a:p>
        </p:txBody>
      </p:sp>
      <p:pic>
        <p:nvPicPr>
          <p:cNvPr id="4" name="Picture 3" descr="Prescaler_8-9_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86800" cy="53526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Flip Flop Schematic</a:t>
            </a:r>
            <a:endParaRPr lang="en-US" dirty="0"/>
          </a:p>
        </p:txBody>
      </p:sp>
      <p:pic>
        <p:nvPicPr>
          <p:cNvPr id="4" name="Content Placeholder 3" descr="Optimized-D-FF-CM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7202983" cy="43434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8/9 </a:t>
            </a:r>
            <a:r>
              <a:rPr lang="en-US" sz="2400" dirty="0" err="1" smtClean="0"/>
              <a:t>Prescaler</a:t>
            </a:r>
            <a:r>
              <a:rPr lang="en-US" sz="2400" dirty="0" smtClean="0"/>
              <a:t> with MOD=9 </a:t>
            </a:r>
            <a:endParaRPr lang="en-US" sz="2400" dirty="0"/>
          </a:p>
        </p:txBody>
      </p:sp>
      <p:pic>
        <p:nvPicPr>
          <p:cNvPr id="4" name="Picture 3" descr="Prescaler_8-9-Waveform_Mod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382000" cy="4212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Input Frequency = 2500MHz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8/9 </a:t>
            </a:r>
            <a:r>
              <a:rPr lang="en-US" sz="2800" dirty="0" err="1" smtClean="0"/>
              <a:t>Prescaler</a:t>
            </a:r>
            <a:r>
              <a:rPr lang="en-US" sz="2800" dirty="0" smtClean="0"/>
              <a:t> with MOD=8 </a:t>
            </a:r>
            <a:endParaRPr lang="en-US" sz="2800" dirty="0"/>
          </a:p>
        </p:txBody>
      </p:sp>
      <p:pic>
        <p:nvPicPr>
          <p:cNvPr id="5" name="Picture 4" descr="Prescaler_8-9-Waveform_Mod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41697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334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Input Frequency = 2500MHz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Input Differential Amplifier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Diff Amp with MOSFET differential amplifiers –</a:t>
            </a:r>
            <a:r>
              <a:rPr lang="en-US" dirty="0" err="1" smtClean="0"/>
              <a:t>BiCMOS</a:t>
            </a:r>
            <a:r>
              <a:rPr lang="en-US" dirty="0" smtClean="0"/>
              <a:t> would be much better according to the papers. To square up the input signal requires too many stages with MOSFETs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Same current tail MOSFET dimensions were tried but did not work well.  Simulation suggested a much smaller set of dimensions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need at least 2 stages to get a nice flat top and bottom. This is because the 3.3 V rail gives good limiting. With signal inversion both top and bottom of signal end up flattened.</a:t>
            </a:r>
          </a:p>
          <a:p>
            <a:endParaRPr lang="en-US" dirty="0"/>
          </a:p>
        </p:txBody>
      </p:sp>
      <p:pic>
        <p:nvPicPr>
          <p:cNvPr id="5" name="Picture 4" descr="Diff-Amp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7578462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63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CML to CMOS Converter</a:t>
            </a:r>
            <a:endParaRPr lang="en-US" sz="3200" dirty="0"/>
          </a:p>
        </p:txBody>
      </p:sp>
      <p:pic>
        <p:nvPicPr>
          <p:cNvPr id="4" name="Picture 3" descr="CML-2-CMOS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772400" cy="3906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Same MOSFET dimensions for differential pair and level shifters – same reasoning.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Requires level shifters on the diff pair input float the source and drain voltages down to accommodate the input of the CMOS inverter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Inverter is not fully driven and a second stage is required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Rload</a:t>
            </a:r>
            <a:r>
              <a:rPr lang="en-US" sz="1400" dirty="0" smtClean="0"/>
              <a:t>=7.5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Itail</a:t>
            </a:r>
            <a:r>
              <a:rPr lang="en-US" sz="1400" dirty="0" smtClean="0"/>
              <a:t>=400uAmp – higher current required to get the drop without increasing R too much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Behavioral Schematic</a:t>
            </a:r>
            <a:endParaRPr lang="en-US" sz="2800" dirty="0"/>
          </a:p>
        </p:txBody>
      </p:sp>
      <p:pic>
        <p:nvPicPr>
          <p:cNvPr id="3" name="Picture 2" descr="Behavioral-Schematic-Alt-8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888345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Behavioral Simulation</a:t>
            </a:r>
            <a:endParaRPr lang="en-US" sz="2800" dirty="0"/>
          </a:p>
        </p:txBody>
      </p:sp>
      <p:pic>
        <p:nvPicPr>
          <p:cNvPr id="3" name="Picture 2" descr="Behavioral-Sim-Alt-8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8153400" cy="4097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Traces: </a:t>
            </a:r>
            <a:r>
              <a:rPr lang="en-US" dirty="0" err="1" smtClean="0"/>
              <a:t>Prescaler</a:t>
            </a:r>
            <a:r>
              <a:rPr lang="en-US" dirty="0" smtClean="0"/>
              <a:t> Out, Modulus Control, Fin=2500MHz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Prescaler</a:t>
            </a:r>
            <a:r>
              <a:rPr lang="en-US" dirty="0" smtClean="0"/>
              <a:t> feeds /2 counter that controls the modulus input of the </a:t>
            </a:r>
            <a:r>
              <a:rPr lang="en-US" dirty="0" err="1" smtClean="0"/>
              <a:t>prescaler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Division ratio thus alternates between /8 and /9  for each pulse out of the </a:t>
            </a:r>
            <a:r>
              <a:rPr lang="en-US" dirty="0" err="1" smtClean="0"/>
              <a:t>prescaler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Works good at this frequency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Operational </a:t>
            </a:r>
            <a:r>
              <a:rPr lang="en-US" sz="2800" dirty="0" smtClean="0"/>
              <a:t>Envelope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143000"/>
            <a:ext cx="67056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Frequency </a:t>
            </a:r>
            <a:r>
              <a:rPr lang="en-US" dirty="0" smtClean="0"/>
              <a:t>Limit:  5GHz @ </a:t>
            </a:r>
            <a:r>
              <a:rPr lang="en-US" dirty="0" smtClean="0"/>
              <a:t>25 deg </a:t>
            </a:r>
            <a:r>
              <a:rPr lang="en-US" dirty="0" smtClean="0"/>
              <a:t>C =&gt; dual modulus stops working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4GHz worst case over -40 to +80 deg C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Input  signal </a:t>
            </a:r>
            <a:r>
              <a:rPr lang="en-US" dirty="0" smtClean="0"/>
              <a:t>magnitude: 50mV pp @ </a:t>
            </a:r>
            <a:r>
              <a:rPr lang="en-US" dirty="0" smtClean="0"/>
              <a:t>25 deg C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Supply </a:t>
            </a:r>
            <a:r>
              <a:rPr lang="en-US" dirty="0" smtClean="0"/>
              <a:t>Voltage  over -40 to +</a:t>
            </a:r>
            <a:r>
              <a:rPr lang="en-US" smtClean="0"/>
              <a:t>80 deg C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Minimum=3V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Maximum=3.5V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Power consumption = </a:t>
            </a:r>
            <a:r>
              <a:rPr lang="en-US" dirty="0" err="1" smtClean="0"/>
              <a:t>Vdd</a:t>
            </a:r>
            <a:r>
              <a:rPr lang="en-US" dirty="0" smtClean="0"/>
              <a:t> * </a:t>
            </a:r>
            <a:r>
              <a:rPr lang="en-US" dirty="0" err="1" smtClean="0"/>
              <a:t>Itail</a:t>
            </a:r>
            <a:r>
              <a:rPr lang="en-US" dirty="0" smtClean="0"/>
              <a:t> * </a:t>
            </a:r>
            <a:r>
              <a:rPr lang="en-US" dirty="0" err="1" smtClean="0"/>
              <a:t>NumTails</a:t>
            </a:r>
            <a:r>
              <a:rPr lang="en-US" dirty="0" smtClean="0"/>
              <a:t> = 5mW total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Temperature Range: -40 to 110 deg C with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Vpp</a:t>
            </a:r>
            <a:r>
              <a:rPr lang="en-US" dirty="0" smtClean="0"/>
              <a:t>-in=0.2V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nom </a:t>
            </a:r>
            <a:r>
              <a:rPr lang="en-US" dirty="0" err="1" smtClean="0"/>
              <a:t>Vdd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Fin=2500MHz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NMOS Specific Current of W=1uM,L=</a:t>
            </a:r>
            <a:r>
              <a:rPr lang="en-US" sz="3200" dirty="0" err="1" smtClean="0"/>
              <a:t>Lmin</a:t>
            </a:r>
            <a:r>
              <a:rPr lang="en-US" sz="3200" dirty="0" smtClean="0"/>
              <a:t> MOSFET </a:t>
            </a:r>
            <a:endParaRPr lang="en-US" sz="3200" dirty="0"/>
          </a:p>
        </p:txBody>
      </p:sp>
      <p:pic>
        <p:nvPicPr>
          <p:cNvPr id="5" name="Picture 4" descr="Specific-Current-NM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055836" cy="4048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715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Ispecific</a:t>
            </a:r>
            <a:r>
              <a:rPr lang="en-US" dirty="0" smtClean="0"/>
              <a:t> = 2uAmp                   Curves are: </a:t>
            </a:r>
            <a:r>
              <a:rPr lang="en-US" dirty="0" err="1" smtClean="0"/>
              <a:t>Vgate</a:t>
            </a:r>
            <a:r>
              <a:rPr lang="en-US" dirty="0" smtClean="0"/>
              <a:t>, </a:t>
            </a:r>
            <a:r>
              <a:rPr lang="en-US" dirty="0" err="1" smtClean="0"/>
              <a:t>Idrain</a:t>
            </a:r>
            <a:r>
              <a:rPr lang="en-US" dirty="0" smtClean="0"/>
              <a:t>, gm/Id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Vt</a:t>
            </a:r>
            <a:r>
              <a:rPr lang="en-US" dirty="0" smtClean="0"/>
              <a:t>=0.650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N=1.6        slope factor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01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arly-Voltage-NM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161020" cy="3886200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02: Early Voltage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FET: W=2uM, L=</a:t>
            </a:r>
            <a:r>
              <a:rPr lang="en-US" dirty="0" err="1" smtClean="0"/>
              <a:t>Lmin</a:t>
            </a:r>
            <a:endParaRPr lang="en-US" dirty="0"/>
          </a:p>
        </p:txBody>
      </p:sp>
      <p:pic>
        <p:nvPicPr>
          <p:cNvPr id="4" name="Content Placeholder 3" descr="Early-Voltage-NMOS-Signal-F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229600" cy="4136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38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Vdrain</a:t>
            </a:r>
            <a:r>
              <a:rPr lang="en-US" dirty="0" smtClean="0"/>
              <a:t> 0.350V or greater </a:t>
            </a:r>
            <a:r>
              <a:rPr lang="en-US" dirty="0" err="1" smtClean="0"/>
              <a:t>Rdrain</a:t>
            </a:r>
            <a:r>
              <a:rPr lang="en-US" dirty="0" smtClean="0"/>
              <a:t>=~13kOhm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Merged NOR for faster circuits</a:t>
            </a:r>
            <a:endParaRPr lang="en-US" dirty="0"/>
          </a:p>
        </p:txBody>
      </p:sp>
      <p:pic>
        <p:nvPicPr>
          <p:cNvPr id="4" name="Picture 3" descr="FF-With-Embedded-N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7866845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V="1">
            <a:off x="7086600" y="30480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hlinkClick r:id="rId3"/>
            </a:endParaRPr>
          </a:p>
          <a:p>
            <a:endParaRPr lang="en-US" sz="1200" dirty="0" smtClean="0">
              <a:hlinkClick r:id="rId3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arly-Voltage-NMOS-Tail-F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550099" cy="42973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FET: W=10uM, L=10*</a:t>
            </a:r>
            <a:r>
              <a:rPr lang="en-US" dirty="0" err="1" smtClean="0"/>
              <a:t>Lmin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715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Rdrain</a:t>
            </a:r>
            <a:r>
              <a:rPr lang="en-US" dirty="0" smtClean="0"/>
              <a:t>=85kOhm @ 0.350 V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hlinkClick r:id="rId2"/>
              </a:rPr>
              <a:t>High-Speed CMOS Dual-Modulus </a:t>
            </a:r>
            <a:r>
              <a:rPr lang="en-US" sz="1200" dirty="0" err="1">
                <a:hlinkClick r:id="rId2"/>
              </a:rPr>
              <a:t>Prescalers</a:t>
            </a:r>
            <a:r>
              <a:rPr lang="en-US" sz="1200" dirty="0">
                <a:hlinkClick r:id="rId2"/>
              </a:rPr>
              <a:t> for Frequency Synthesis by </a:t>
            </a:r>
            <a:r>
              <a:rPr lang="en-US" sz="1200" dirty="0" err="1">
                <a:hlinkClick r:id="rId2"/>
              </a:rPr>
              <a:t>Ranganathan</a:t>
            </a:r>
            <a:r>
              <a:rPr lang="en-US" sz="1200" dirty="0">
                <a:hlinkClick r:id="rId2"/>
              </a:rPr>
              <a:t> </a:t>
            </a:r>
            <a:r>
              <a:rPr lang="en-US" sz="1200" dirty="0" err="1" smtClean="0">
                <a:hlinkClick r:id="rId2"/>
              </a:rPr>
              <a:t>Desikachari</a:t>
            </a:r>
            <a:r>
              <a:rPr lang="en-US" sz="1200" dirty="0" smtClean="0"/>
              <a:t>   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3"/>
              </a:rPr>
              <a:t>An Analysis of MOS Current Mode Logic for Low Power and High Performance Digital Logic by Jason </a:t>
            </a:r>
            <a:r>
              <a:rPr lang="en-US" sz="1200" dirty="0" err="1" smtClean="0">
                <a:hlinkClick r:id="rId3"/>
              </a:rPr>
              <a:t>Musicer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4"/>
              </a:rPr>
              <a:t>Video: lecture 6 - Current mode logic - Basic circuit design</a:t>
            </a:r>
            <a:r>
              <a:rPr lang="en-US" sz="1200" dirty="0" smtClean="0"/>
              <a:t>  </a:t>
            </a:r>
            <a:r>
              <a:rPr lang="en-US" sz="1200" dirty="0" err="1" smtClean="0"/>
              <a:t>Nagendra</a:t>
            </a:r>
            <a:r>
              <a:rPr lang="en-US" sz="1200" dirty="0" smtClean="0"/>
              <a:t> </a:t>
            </a:r>
            <a:r>
              <a:rPr lang="en-US" sz="1200" dirty="0" err="1" smtClean="0"/>
              <a:t>Krishnapura</a:t>
            </a:r>
            <a:r>
              <a:rPr lang="en-US" sz="1200" dirty="0" smtClean="0"/>
              <a:t>  - IIT Madras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CMOS Analog Design Using All Region MOSFET Modeling : Page 253, 254  ( </a:t>
            </a:r>
            <a:r>
              <a:rPr lang="en-US" sz="1200" dirty="0" err="1" smtClean="0"/>
              <a:t>Galup</a:t>
            </a:r>
            <a:r>
              <a:rPr lang="en-US" sz="1200" dirty="0" smtClean="0"/>
              <a:t> &amp; Schneider )  - Diff pair input range</a:t>
            </a:r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5"/>
              </a:rPr>
              <a:t>Frequency Dividers - Professor </a:t>
            </a:r>
            <a:r>
              <a:rPr lang="en-US" sz="1200" dirty="0" err="1" smtClean="0">
                <a:hlinkClick r:id="rId5"/>
              </a:rPr>
              <a:t>Jri</a:t>
            </a:r>
            <a:r>
              <a:rPr lang="en-US" sz="1200" dirty="0" smtClean="0">
                <a:hlinkClick r:id="rId5"/>
              </a:rPr>
              <a:t> Lee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>
                <a:hlinkClick r:id="rId6"/>
              </a:rPr>
              <a:t>Design of a 5.8 GHz Multi-Modulus - </a:t>
            </a:r>
            <a:r>
              <a:rPr lang="en-US" sz="1200" dirty="0" err="1" smtClean="0">
                <a:hlinkClick r:id="rId6"/>
              </a:rPr>
              <a:t>Prescaler</a:t>
            </a:r>
            <a:r>
              <a:rPr lang="en-US" sz="1200" dirty="0" smtClean="0">
                <a:hlinkClick r:id="rId6"/>
              </a:rPr>
              <a:t> </a:t>
            </a:r>
            <a:r>
              <a:rPr lang="en-US" sz="1200" dirty="0" err="1" smtClean="0">
                <a:hlinkClick r:id="rId6"/>
              </a:rPr>
              <a:t>Vidar</a:t>
            </a:r>
            <a:r>
              <a:rPr lang="en-US" sz="1200" dirty="0" smtClean="0">
                <a:hlinkClick r:id="rId6"/>
              </a:rPr>
              <a:t> </a:t>
            </a:r>
            <a:r>
              <a:rPr lang="en-US" sz="1200" dirty="0" err="1" smtClean="0">
                <a:hlinkClick r:id="rId6"/>
              </a:rPr>
              <a:t>Myklebust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Synthesizer Block Diagram</a:t>
            </a:r>
            <a:endParaRPr lang="en-US" dirty="0"/>
          </a:p>
        </p:txBody>
      </p:sp>
      <p:pic>
        <p:nvPicPr>
          <p:cNvPr id="4" name="Picture 3" descr="Synthesizer-Block-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7422622" cy="43531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02: Initial Efforts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600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LTSPICE with MOSIS 180nM SPICE model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Latch Schematic</a:t>
            </a:r>
            <a:endParaRPr lang="en-US" dirty="0"/>
          </a:p>
        </p:txBody>
      </p:sp>
      <p:pic>
        <p:nvPicPr>
          <p:cNvPr id="4" name="Picture 3" descr="D-Latch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653945" cy="5316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Flip Flop Schematic</a:t>
            </a:r>
            <a:endParaRPr lang="en-US" dirty="0"/>
          </a:p>
        </p:txBody>
      </p:sp>
      <p:pic>
        <p:nvPicPr>
          <p:cNvPr id="4" name="Picture 3" descr="D-Flip-Flop-Voltage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772400" cy="48290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14752</TotalTime>
  <Words>1094</Words>
  <Application>Microsoft Office PowerPoint</Application>
  <PresentationFormat>On-screen Show (4:3)</PresentationFormat>
  <Paragraphs>165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Part 01: Proposal and Overview</vt:lpstr>
      <vt:lpstr>Dual Modulus Prescaler Using Current Mode Logic</vt:lpstr>
      <vt:lpstr>Slide 3</vt:lpstr>
      <vt:lpstr>D Flip Flop Schematic</vt:lpstr>
      <vt:lpstr>Merged NOR for faster circuits</vt:lpstr>
      <vt:lpstr>Synthesizer Block Diagram</vt:lpstr>
      <vt:lpstr>Part 02: Initial Efforts</vt:lpstr>
      <vt:lpstr>D Latch Schematic</vt:lpstr>
      <vt:lpstr>D Flip Flop Schematic</vt:lpstr>
      <vt:lpstr>Slide 10</vt:lpstr>
      <vt:lpstr>Latch Current Switching</vt:lpstr>
      <vt:lpstr>CML Gate Examples</vt:lpstr>
      <vt:lpstr>Logic Implementation Example</vt:lpstr>
      <vt:lpstr>And Nand Or Nor Topology Design</vt:lpstr>
      <vt:lpstr>Part03: Analysis of CML Bias / Design / Logic Levels</vt:lpstr>
      <vt:lpstr>Strong Inversion Diff Pair Input Range</vt:lpstr>
      <vt:lpstr>High Diff Pair Common Mode of Output</vt:lpstr>
      <vt:lpstr>Common Mode Limits</vt:lpstr>
      <vt:lpstr>Common Mode Limits</vt:lpstr>
      <vt:lpstr>Common Mode Limits: Bottom Pair</vt:lpstr>
      <vt:lpstr>Output Swing Limit</vt:lpstr>
      <vt:lpstr>Part 3A: Hand Design: Things we need</vt:lpstr>
      <vt:lpstr>Hand Design Swing, Signal FET W &amp; L </vt:lpstr>
      <vt:lpstr>Hand Design: Output == Input</vt:lpstr>
      <vt:lpstr>Hand Design: Current Source Tail MOSFET</vt:lpstr>
      <vt:lpstr>Hand Design MOSFET Summary</vt:lpstr>
      <vt:lpstr>Part 04: Simulation: D Flip Flop in IBM 65nm </vt:lpstr>
      <vt:lpstr>D Flip Flop Optimization</vt:lpstr>
      <vt:lpstr>Optimization Parameters</vt:lpstr>
      <vt:lpstr>Slow 200MHz Waveforms to see the transients</vt:lpstr>
      <vt:lpstr>Operation At 2.5 GHz</vt:lpstr>
      <vt:lpstr>D Flip Flop Optimization</vt:lpstr>
      <vt:lpstr>Part 5: Block Build Up</vt:lpstr>
      <vt:lpstr>Sub-block: Modulus 2/3 Prescaler</vt:lpstr>
      <vt:lpstr>Sub-block: Modulus 2/3 Prescaler – Schematic </vt:lpstr>
      <vt:lpstr>D Flip Flop with Merged AND gate</vt:lpstr>
      <vt:lpstr>Block : 3 Input OR gate</vt:lpstr>
      <vt:lpstr>Block : 2 Input OR gate</vt:lpstr>
      <vt:lpstr>Modulus = 8/9 Prescaler Schematic</vt:lpstr>
      <vt:lpstr>8/9 Prescaler with MOD=9 </vt:lpstr>
      <vt:lpstr>8/9 Prescaler with MOD=8 </vt:lpstr>
      <vt:lpstr>Input Differential Amplifier</vt:lpstr>
      <vt:lpstr>CML to CMOS Converter</vt:lpstr>
      <vt:lpstr>Behavioral Schematic</vt:lpstr>
      <vt:lpstr>Behavioral Simulation</vt:lpstr>
      <vt:lpstr>Operational Envelope</vt:lpstr>
      <vt:lpstr>NMOS Specific Current of W=1uM,L=Lmin MOSFET </vt:lpstr>
      <vt:lpstr>Appendix 02: Early Voltage</vt:lpstr>
      <vt:lpstr>Signal FET: W=2uM, L=Lmin</vt:lpstr>
      <vt:lpstr>Tail FET: W=10uM, L=10*Lmin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Modulus Prescaler Using Current Mode Logic</dc:title>
  <dc:creator>dell</dc:creator>
  <cp:lastModifiedBy>dell</cp:lastModifiedBy>
  <cp:revision>400</cp:revision>
  <dcterms:created xsi:type="dcterms:W3CDTF">2014-10-30T22:19:19Z</dcterms:created>
  <dcterms:modified xsi:type="dcterms:W3CDTF">2014-12-11T11:57:56Z</dcterms:modified>
</cp:coreProperties>
</file>